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6" r:id="rId8"/>
    <p:sldId id="261" r:id="rId9"/>
    <p:sldId id="269" r:id="rId10"/>
    <p:sldId id="262" r:id="rId11"/>
    <p:sldId id="267" r:id="rId12"/>
    <p:sldId id="268" r:id="rId13"/>
    <p:sldId id="264"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36" y="-102"/>
      </p:cViewPr>
      <p:guideLst/>
    </p:cSldViewPr>
  </p:slideViewPr>
  <p:notesTextViewPr>
    <p:cViewPr>
      <p:scale>
        <a:sx n="1" d="1"/>
        <a:sy n="1" d="1"/>
      </p:scale>
      <p:origin x="0" y="0"/>
    </p:cViewPr>
  </p:notesTextViewPr>
  <p:sorterViewPr>
    <p:cViewPr>
      <p:scale>
        <a:sx n="100" d="100"/>
        <a:sy n="100" d="100"/>
      </p:scale>
      <p:origin x="0" y="-24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199324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293760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3535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57840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0386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399902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2226174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380238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77094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919B8-87FE-4392-82E3-9E866F2D21CD}" type="datetimeFigureOut">
              <a:rPr lang="en-AU" smtClean="0"/>
              <a:t>25/03/2021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225615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E919B8-87FE-4392-82E3-9E866F2D21CD}" type="datetimeFigureOut">
              <a:rPr lang="en-AU" smtClean="0"/>
              <a:t>25/03/2021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337904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919B8-87FE-4392-82E3-9E866F2D21CD}" type="datetimeFigureOut">
              <a:rPr lang="en-AU" smtClean="0"/>
              <a:t>25/03/2021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98168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E919B8-87FE-4392-82E3-9E866F2D21CD}" type="datetimeFigureOut">
              <a:rPr lang="en-AU" smtClean="0"/>
              <a:t>25/03/2021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353228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919B8-87FE-4392-82E3-9E866F2D21CD}" type="datetimeFigureOut">
              <a:rPr lang="en-AU" smtClean="0"/>
              <a:t>25/03/2021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160841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E919B8-87FE-4392-82E3-9E866F2D21CD}" type="datetimeFigureOut">
              <a:rPr lang="en-AU" smtClean="0"/>
              <a:t>25/03/2021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2330465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E919B8-87FE-4392-82E3-9E866F2D21CD}" type="datetimeFigureOut">
              <a:rPr lang="en-AU" smtClean="0"/>
              <a:t>25/03/2021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E6C25-8D76-42A3-B6AB-675839C74ED4}" type="slidenum">
              <a:rPr lang="en-AU" smtClean="0"/>
              <a:t>‹#›</a:t>
            </a:fld>
            <a:endParaRPr lang="en-AU"/>
          </a:p>
        </p:txBody>
      </p:sp>
    </p:spTree>
    <p:extLst>
      <p:ext uri="{BB962C8B-B14F-4D97-AF65-F5344CB8AC3E}">
        <p14:creationId xmlns:p14="http://schemas.microsoft.com/office/powerpoint/2010/main" val="240748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E919B8-87FE-4392-82E3-9E866F2D21CD}" type="datetimeFigureOut">
              <a:rPr lang="en-AU" smtClean="0"/>
              <a:t>25/03/2021</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BE6C25-8D76-42A3-B6AB-675839C74ED4}" type="slidenum">
              <a:rPr lang="en-AU" smtClean="0"/>
              <a:t>‹#›</a:t>
            </a:fld>
            <a:endParaRPr lang="en-AU"/>
          </a:p>
        </p:txBody>
      </p:sp>
    </p:spTree>
    <p:extLst>
      <p:ext uri="{BB962C8B-B14F-4D97-AF65-F5344CB8AC3E}">
        <p14:creationId xmlns:p14="http://schemas.microsoft.com/office/powerpoint/2010/main" val="1588717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myersbriggs.org/my-mbti-personality-type/understanding-mbti-type-dynamics/the-dominant-function.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TWO APPLICATIONS of JUNGIAN TYPE</a:t>
            </a:r>
          </a:p>
        </p:txBody>
      </p:sp>
      <p:sp>
        <p:nvSpPr>
          <p:cNvPr id="3" name="Subtitle 2"/>
          <p:cNvSpPr>
            <a:spLocks noGrp="1"/>
          </p:cNvSpPr>
          <p:nvPr>
            <p:ph type="subTitle" idx="1"/>
          </p:nvPr>
        </p:nvSpPr>
        <p:spPr/>
        <p:txBody>
          <a:bodyPr/>
          <a:lstStyle/>
          <a:p>
            <a:pPr marL="342900" indent="-342900">
              <a:buFont typeface="+mj-lt"/>
              <a:buAutoNum type="arabicPeriod"/>
            </a:pPr>
            <a:r>
              <a:rPr lang="en-AU" dirty="0"/>
              <a:t>Human Development</a:t>
            </a:r>
          </a:p>
          <a:p>
            <a:pPr marL="342900" indent="-342900">
              <a:buFont typeface="+mj-lt"/>
              <a:buAutoNum type="arabicPeriod"/>
            </a:pPr>
            <a:r>
              <a:rPr lang="en-AU" dirty="0"/>
              <a:t>Decision Making</a:t>
            </a:r>
          </a:p>
        </p:txBody>
      </p:sp>
    </p:spTree>
    <p:extLst>
      <p:ext uri="{BB962C8B-B14F-4D97-AF65-F5344CB8AC3E}">
        <p14:creationId xmlns:p14="http://schemas.microsoft.com/office/powerpoint/2010/main" val="15392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JUNG and Decision-making</a:t>
            </a:r>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64688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Using the functions to make decisions</a:t>
            </a:r>
          </a:p>
        </p:txBody>
      </p:sp>
      <p:sp>
        <p:nvSpPr>
          <p:cNvPr id="5" name="TextBox 4"/>
          <p:cNvSpPr txBox="1"/>
          <p:nvPr/>
        </p:nvSpPr>
        <p:spPr>
          <a:xfrm rot="1429554">
            <a:off x="6131305" y="2879464"/>
            <a:ext cx="1863011" cy="954107"/>
          </a:xfrm>
          <a:prstGeom prst="rect">
            <a:avLst/>
          </a:prstGeom>
          <a:noFill/>
        </p:spPr>
        <p:txBody>
          <a:bodyPr wrap="square" rtlCol="0">
            <a:spAutoFit/>
          </a:bodyPr>
          <a:lstStyle/>
          <a:p>
            <a:r>
              <a:rPr lang="en-AU" sz="2800" dirty="0"/>
              <a:t>Sensate</a:t>
            </a:r>
          </a:p>
          <a:p>
            <a:endParaRPr lang="en-AU" sz="2800" dirty="0"/>
          </a:p>
        </p:txBody>
      </p:sp>
      <p:sp>
        <p:nvSpPr>
          <p:cNvPr id="6" name="TextBox 5"/>
          <p:cNvSpPr txBox="1"/>
          <p:nvPr/>
        </p:nvSpPr>
        <p:spPr>
          <a:xfrm>
            <a:off x="4975668" y="3705417"/>
            <a:ext cx="1872629" cy="1077218"/>
          </a:xfrm>
          <a:prstGeom prst="rect">
            <a:avLst/>
          </a:prstGeom>
          <a:noFill/>
        </p:spPr>
        <p:txBody>
          <a:bodyPr wrap="none" rtlCol="0">
            <a:spAutoFit/>
          </a:bodyPr>
          <a:lstStyle/>
          <a:p>
            <a:r>
              <a:rPr lang="en-AU" sz="3200" dirty="0" err="1"/>
              <a:t>iNtuative</a:t>
            </a:r>
            <a:endParaRPr lang="en-AU" sz="3200" dirty="0"/>
          </a:p>
          <a:p>
            <a:endParaRPr lang="en-AU" sz="3200" dirty="0"/>
          </a:p>
        </p:txBody>
      </p:sp>
      <p:sp>
        <p:nvSpPr>
          <p:cNvPr id="7" name="TextBox 6"/>
          <p:cNvSpPr txBox="1"/>
          <p:nvPr/>
        </p:nvSpPr>
        <p:spPr>
          <a:xfrm>
            <a:off x="4202860" y="2047693"/>
            <a:ext cx="1545616" cy="523220"/>
          </a:xfrm>
          <a:prstGeom prst="rect">
            <a:avLst/>
          </a:prstGeom>
          <a:noFill/>
        </p:spPr>
        <p:txBody>
          <a:bodyPr wrap="none" rtlCol="0">
            <a:spAutoFit/>
          </a:bodyPr>
          <a:lstStyle/>
          <a:p>
            <a:r>
              <a:rPr lang="en-AU" sz="2800" dirty="0"/>
              <a:t>Thinking</a:t>
            </a:r>
          </a:p>
        </p:txBody>
      </p:sp>
      <p:sp>
        <p:nvSpPr>
          <p:cNvPr id="8" name="TextBox 7"/>
          <p:cNvSpPr txBox="1"/>
          <p:nvPr/>
        </p:nvSpPr>
        <p:spPr>
          <a:xfrm rot="1665765">
            <a:off x="1889303" y="2986687"/>
            <a:ext cx="1792967" cy="523220"/>
          </a:xfrm>
          <a:prstGeom prst="rect">
            <a:avLst/>
          </a:prstGeom>
          <a:noFill/>
        </p:spPr>
        <p:txBody>
          <a:bodyPr wrap="square" rtlCol="0">
            <a:spAutoFit/>
          </a:bodyPr>
          <a:lstStyle/>
          <a:p>
            <a:r>
              <a:rPr lang="en-AU" sz="2800" dirty="0"/>
              <a:t>Feeling</a:t>
            </a:r>
          </a:p>
        </p:txBody>
      </p:sp>
      <p:sp>
        <p:nvSpPr>
          <p:cNvPr id="9" name="Title 1"/>
          <p:cNvSpPr txBox="1">
            <a:spLocks/>
          </p:cNvSpPr>
          <p:nvPr/>
        </p:nvSpPr>
        <p:spPr>
          <a:xfrm>
            <a:off x="1032934" y="462342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dirty="0"/>
              <a:t>How could you order the functions to make good decisions?</a:t>
            </a:r>
          </a:p>
        </p:txBody>
      </p:sp>
    </p:spTree>
    <p:extLst>
      <p:ext uri="{BB962C8B-B14F-4D97-AF65-F5344CB8AC3E}">
        <p14:creationId xmlns:p14="http://schemas.microsoft.com/office/powerpoint/2010/main" val="103092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1000"/>
                                        <p:tgtEl>
                                          <p:spTgt spid="9"/>
                                        </p:tgtEl>
                                      </p:cBhvr>
                                    </p:animEffect>
                                    <p:anim calcmode="lin" valueType="num">
                                      <p:cBhvr>
                                        <p:cTn id="74" dur="1000" fill="hold"/>
                                        <p:tgtEl>
                                          <p:spTgt spid="9"/>
                                        </p:tgtEl>
                                        <p:attrNameLst>
                                          <p:attrName>ppt_x</p:attrName>
                                        </p:attrNameLst>
                                      </p:cBhvr>
                                      <p:tavLst>
                                        <p:tav tm="0">
                                          <p:val>
                                            <p:strVal val="#ppt_x"/>
                                          </p:val>
                                        </p:tav>
                                        <p:tav tm="100000">
                                          <p:val>
                                            <p:strVal val="#ppt_x"/>
                                          </p:val>
                                        </p:tav>
                                      </p:tavLst>
                                    </p:anim>
                                    <p:anim calcmode="lin" valueType="num">
                                      <p:cBhvr>
                                        <p:cTn id="7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Moral Dilemma: </a:t>
            </a:r>
            <a:r>
              <a:rPr lang="en-AU" sz="2800" dirty="0"/>
              <a:t>In groups of four based on dominant function: one of each (If possible, S, N, T, F)</a:t>
            </a:r>
          </a:p>
        </p:txBody>
      </p:sp>
      <p:sp>
        <p:nvSpPr>
          <p:cNvPr id="3" name="Content Placeholder 2"/>
          <p:cNvSpPr>
            <a:spLocks noGrp="1"/>
          </p:cNvSpPr>
          <p:nvPr>
            <p:ph idx="1"/>
          </p:nvPr>
        </p:nvSpPr>
        <p:spPr>
          <a:xfrm>
            <a:off x="677334" y="1731963"/>
            <a:ext cx="8596668" cy="4512599"/>
          </a:xfrm>
        </p:spPr>
        <p:txBody>
          <a:bodyPr>
            <a:noAutofit/>
          </a:bodyPr>
          <a:lstStyle/>
          <a:p>
            <a:r>
              <a:rPr lang="en-AU" sz="2400" dirty="0"/>
              <a:t>You are a member of the Victorian government or opposition working on a difficult proposition in law.</a:t>
            </a:r>
          </a:p>
          <a:p>
            <a:pPr marL="857250" lvl="2" indent="0">
              <a:buNone/>
            </a:pPr>
            <a:r>
              <a:rPr lang="en-AU" sz="2000" i="1" dirty="0"/>
              <a:t>A lawyer’s client has significant debts to an underworld figure, probably over crime-related activities. The client has confided to the lawyer that they intend to commit armed robbery to cover the debts. The lawyer is inclined to dismiss the threat as idle, but isn’t certain. Should the lawyer report the threat to the police or should the lawyer remain silent as the principle of confidentiality between lawyer and client demands? </a:t>
            </a:r>
          </a:p>
          <a:p>
            <a:pPr marL="857250" lvl="2" indent="0">
              <a:buNone/>
            </a:pPr>
            <a:r>
              <a:rPr lang="en-AU" sz="2000" b="1" dirty="0"/>
              <a:t>Should there be a law that compels the lawyer to report such threats?</a:t>
            </a:r>
          </a:p>
          <a:p>
            <a:r>
              <a:rPr lang="en-AU" sz="2800" dirty="0"/>
              <a:t>How do you make the decision?</a:t>
            </a:r>
          </a:p>
          <a:p>
            <a:endParaRPr lang="en-AU" sz="2000" dirty="0"/>
          </a:p>
        </p:txBody>
      </p:sp>
    </p:spTree>
    <p:extLst>
      <p:ext uri="{BB962C8B-B14F-4D97-AF65-F5344CB8AC3E}">
        <p14:creationId xmlns:p14="http://schemas.microsoft.com/office/powerpoint/2010/main" val="146888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9124" y="945356"/>
            <a:ext cx="3310876" cy="3011488"/>
          </a:xfrm>
          <a:prstGeom prst="rect">
            <a:avLst/>
          </a:prstGeom>
        </p:spPr>
      </p:pic>
      <p:pic>
        <p:nvPicPr>
          <p:cNvPr id="3" name="Picture 2"/>
          <p:cNvPicPr>
            <a:picLocks noChangeAspect="1"/>
          </p:cNvPicPr>
          <p:nvPr/>
        </p:nvPicPr>
        <p:blipFill>
          <a:blip r:embed="rId3"/>
          <a:stretch>
            <a:fillRect/>
          </a:stretch>
        </p:blipFill>
        <p:spPr>
          <a:xfrm>
            <a:off x="6599774" y="1189652"/>
            <a:ext cx="2659754" cy="2988648"/>
          </a:xfrm>
          <a:prstGeom prst="rect">
            <a:avLst/>
          </a:prstGeom>
        </p:spPr>
      </p:pic>
      <p:pic>
        <p:nvPicPr>
          <p:cNvPr id="4" name="Picture 3"/>
          <p:cNvPicPr>
            <a:picLocks noChangeAspect="1"/>
          </p:cNvPicPr>
          <p:nvPr/>
        </p:nvPicPr>
        <p:blipFill>
          <a:blip r:embed="rId4"/>
          <a:stretch>
            <a:fillRect/>
          </a:stretch>
        </p:blipFill>
        <p:spPr>
          <a:xfrm>
            <a:off x="499124" y="4152900"/>
            <a:ext cx="2692400" cy="2809461"/>
          </a:xfrm>
          <a:prstGeom prst="rect">
            <a:avLst/>
          </a:prstGeom>
        </p:spPr>
      </p:pic>
      <p:pic>
        <p:nvPicPr>
          <p:cNvPr id="5" name="Picture 4"/>
          <p:cNvPicPr>
            <a:picLocks noChangeAspect="1"/>
          </p:cNvPicPr>
          <p:nvPr/>
        </p:nvPicPr>
        <p:blipFill>
          <a:blip r:embed="rId5"/>
          <a:stretch>
            <a:fillRect/>
          </a:stretch>
        </p:blipFill>
        <p:spPr>
          <a:xfrm>
            <a:off x="6487752" y="4178300"/>
            <a:ext cx="2901950" cy="2750104"/>
          </a:xfrm>
          <a:prstGeom prst="rect">
            <a:avLst/>
          </a:prstGeom>
        </p:spPr>
      </p:pic>
      <p:cxnSp>
        <p:nvCxnSpPr>
          <p:cNvPr id="7" name="Straight Arrow Connector 6"/>
          <p:cNvCxnSpPr/>
          <p:nvPr/>
        </p:nvCxnSpPr>
        <p:spPr>
          <a:xfrm>
            <a:off x="3596626" y="2451100"/>
            <a:ext cx="2565400" cy="0"/>
          </a:xfrm>
          <a:prstGeom prst="straightConnector1">
            <a:avLst/>
          </a:prstGeom>
          <a:ln w="47625">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479800" y="5918200"/>
            <a:ext cx="2565400" cy="0"/>
          </a:xfrm>
          <a:prstGeom prst="straightConnector1">
            <a:avLst/>
          </a:prstGeom>
          <a:ln w="47625">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3596626" y="3568700"/>
            <a:ext cx="2778774" cy="121920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7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JUNG </a:t>
            </a:r>
            <a:br>
              <a:rPr lang="en-AU" dirty="0"/>
            </a:br>
            <a:r>
              <a:rPr lang="en-AU" dirty="0"/>
              <a:t>and </a:t>
            </a:r>
            <a:br>
              <a:rPr lang="en-AU" dirty="0"/>
            </a:br>
            <a:r>
              <a:rPr lang="en-AU" dirty="0"/>
              <a:t>Human Development</a:t>
            </a:r>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386929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260649"/>
            <a:ext cx="8470900" cy="5447645"/>
          </a:xfrm>
          <a:prstGeom prst="rect">
            <a:avLst/>
          </a:prstGeom>
        </p:spPr>
        <p:txBody>
          <a:bodyPr wrap="square">
            <a:spAutoFit/>
          </a:bodyPr>
          <a:lstStyle/>
          <a:p>
            <a:pPr algn="ctr"/>
            <a:r>
              <a:rPr lang="en-AU" sz="3600" u="sng" dirty="0"/>
              <a:t>TYPE DEVELOPMENT</a:t>
            </a:r>
          </a:p>
          <a:p>
            <a:r>
              <a:rPr lang="en-AU" sz="3600" dirty="0"/>
              <a:t>Preferred sequence of developing each of our four functions</a:t>
            </a:r>
          </a:p>
          <a:p>
            <a:endParaRPr lang="en-AU" sz="3600" dirty="0"/>
          </a:p>
          <a:p>
            <a:pPr algn="ctr"/>
            <a:r>
              <a:rPr lang="en-AU" sz="3600" dirty="0"/>
              <a:t>Sensate ____________Intuitive </a:t>
            </a:r>
          </a:p>
          <a:p>
            <a:pPr algn="ctr"/>
            <a:r>
              <a:rPr lang="en-AU" sz="3600" dirty="0"/>
              <a:t>Thinking __________Feeling</a:t>
            </a:r>
          </a:p>
          <a:p>
            <a:pPr algn="ctr"/>
            <a:r>
              <a:rPr lang="en-AU" sz="3600" dirty="0"/>
              <a:t> </a:t>
            </a:r>
          </a:p>
          <a:p>
            <a:r>
              <a:rPr lang="en-AU" sz="2400" dirty="0"/>
              <a:t>			Dominant</a:t>
            </a:r>
          </a:p>
          <a:p>
            <a:r>
              <a:rPr lang="en-AU" sz="2400" dirty="0"/>
              <a:t>			Auxiliary</a:t>
            </a:r>
          </a:p>
          <a:p>
            <a:r>
              <a:rPr lang="en-AU" sz="2400" dirty="0"/>
              <a:t>			Third</a:t>
            </a:r>
          </a:p>
          <a:p>
            <a:r>
              <a:rPr lang="en-AU" sz="2400" dirty="0"/>
              <a:t>			Fourth ( Shadow)</a:t>
            </a:r>
          </a:p>
        </p:txBody>
      </p:sp>
    </p:spTree>
    <p:extLst>
      <p:ext uri="{BB962C8B-B14F-4D97-AF65-F5344CB8AC3E}">
        <p14:creationId xmlns:p14="http://schemas.microsoft.com/office/powerpoint/2010/main" val="114886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700" y="188641"/>
            <a:ext cx="9956800" cy="6186309"/>
          </a:xfrm>
          <a:prstGeom prst="rect">
            <a:avLst/>
          </a:prstGeom>
        </p:spPr>
        <p:txBody>
          <a:bodyPr wrap="square">
            <a:spAutoFit/>
          </a:bodyPr>
          <a:lstStyle/>
          <a:p>
            <a:r>
              <a:rPr lang="en-AU" sz="3600" dirty="0"/>
              <a:t>The DOMINANT function </a:t>
            </a:r>
          </a:p>
          <a:p>
            <a:endParaRPr lang="en-AU" sz="3600" dirty="0"/>
          </a:p>
          <a:p>
            <a:pPr lvl="1"/>
            <a:r>
              <a:rPr lang="en-AU" sz="3600" dirty="0"/>
              <a:t>- is the first to develop</a:t>
            </a:r>
          </a:p>
          <a:p>
            <a:pPr lvl="1"/>
            <a:r>
              <a:rPr lang="en-AU" sz="3600" dirty="0"/>
              <a:t>- usually our strongest function</a:t>
            </a:r>
          </a:p>
          <a:p>
            <a:pPr lvl="1"/>
            <a:r>
              <a:rPr lang="en-AU" sz="3600" dirty="0"/>
              <a:t>- superior in quality </a:t>
            </a:r>
          </a:p>
          <a:p>
            <a:pPr lvl="1"/>
            <a:r>
              <a:rPr lang="en-AU" sz="3600" dirty="0"/>
              <a:t>- becomes conscious at age 7-12</a:t>
            </a:r>
          </a:p>
          <a:p>
            <a:pPr lvl="1"/>
            <a:r>
              <a:rPr lang="en-AU" sz="3600" dirty="0"/>
              <a:t>- has prime hold on our personality</a:t>
            </a:r>
          </a:p>
          <a:p>
            <a:pPr marL="1028700" lvl="1" indent="-571500">
              <a:buFontTx/>
              <a:buChar char="-"/>
            </a:pPr>
            <a:r>
              <a:rPr lang="en-AU" sz="3600" dirty="0"/>
              <a:t>is developed to the neglect of the opposite</a:t>
            </a:r>
          </a:p>
          <a:p>
            <a:pPr marL="1028700" lvl="1" indent="-571500">
              <a:buFontTx/>
              <a:buChar char="-"/>
            </a:pPr>
            <a:endParaRPr lang="en-AU" sz="3600" dirty="0"/>
          </a:p>
          <a:p>
            <a:pPr marL="1028700" lvl="1" indent="-571500">
              <a:buFontTx/>
              <a:buChar char="-"/>
            </a:pPr>
            <a:r>
              <a:rPr lang="en-AU" sz="3600" dirty="0">
                <a:hlinkClick r:id="rId2"/>
              </a:rPr>
              <a:t>The Dominant Function</a:t>
            </a:r>
            <a:endParaRPr lang="en-AU" sz="3600" dirty="0"/>
          </a:p>
        </p:txBody>
      </p:sp>
    </p:spTree>
    <p:extLst>
      <p:ext uri="{BB962C8B-B14F-4D97-AF65-F5344CB8AC3E}">
        <p14:creationId xmlns:p14="http://schemas.microsoft.com/office/powerpoint/2010/main" val="202958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7100" y="404665"/>
            <a:ext cx="9345364" cy="3970318"/>
          </a:xfrm>
          <a:prstGeom prst="rect">
            <a:avLst/>
          </a:prstGeom>
        </p:spPr>
        <p:txBody>
          <a:bodyPr wrap="square">
            <a:spAutoFit/>
          </a:bodyPr>
          <a:lstStyle/>
          <a:p>
            <a:r>
              <a:rPr lang="en-AU" sz="3600" dirty="0"/>
              <a:t>The AUXILIARY function </a:t>
            </a:r>
          </a:p>
          <a:p>
            <a:endParaRPr lang="en-AU" sz="3600" dirty="0"/>
          </a:p>
          <a:p>
            <a:pPr marL="1028700" lvl="1" indent="-571500">
              <a:buFontTx/>
              <a:buChar char="-"/>
            </a:pPr>
            <a:r>
              <a:rPr lang="en-AU" sz="3600" dirty="0"/>
              <a:t>complements the dominant </a:t>
            </a:r>
          </a:p>
          <a:p>
            <a:pPr marL="1028700" lvl="1" indent="-571500">
              <a:buFontTx/>
              <a:buChar char="-"/>
            </a:pPr>
            <a:r>
              <a:rPr lang="en-AU" sz="3600" dirty="0"/>
              <a:t>balances our inner (I) or outer (E) orientation </a:t>
            </a:r>
          </a:p>
          <a:p>
            <a:pPr marL="1028700" lvl="1" indent="-571500">
              <a:buFontTx/>
              <a:buChar char="-"/>
            </a:pPr>
            <a:r>
              <a:rPr lang="en-AU" sz="3600" dirty="0"/>
              <a:t>is developed second at about age 12-adulthood </a:t>
            </a:r>
          </a:p>
        </p:txBody>
      </p:sp>
    </p:spTree>
    <p:extLst>
      <p:ext uri="{BB962C8B-B14F-4D97-AF65-F5344CB8AC3E}">
        <p14:creationId xmlns:p14="http://schemas.microsoft.com/office/powerpoint/2010/main" val="40362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00" y="620689"/>
            <a:ext cx="8928100" cy="4154984"/>
          </a:xfrm>
          <a:prstGeom prst="rect">
            <a:avLst/>
          </a:prstGeom>
        </p:spPr>
        <p:txBody>
          <a:bodyPr wrap="square">
            <a:spAutoFit/>
          </a:bodyPr>
          <a:lstStyle/>
          <a:p>
            <a:endParaRPr lang="en-AU" sz="4000" dirty="0"/>
          </a:p>
          <a:p>
            <a:r>
              <a:rPr lang="en-AU" sz="4000" dirty="0"/>
              <a:t>The THIRD function </a:t>
            </a:r>
          </a:p>
          <a:p>
            <a:r>
              <a:rPr lang="en-AU" sz="4000" dirty="0"/>
              <a:t>	</a:t>
            </a:r>
            <a:r>
              <a:rPr lang="en-AU" sz="3200" dirty="0"/>
              <a:t>from 35 onwards.  </a:t>
            </a:r>
            <a:endParaRPr lang="en-AU" sz="4000" dirty="0"/>
          </a:p>
          <a:p>
            <a:endParaRPr lang="en-AU" sz="4000" dirty="0"/>
          </a:p>
          <a:p>
            <a:r>
              <a:rPr lang="en-AU" sz="4000" dirty="0"/>
              <a:t>The FOURTH function (the Shadow) </a:t>
            </a:r>
          </a:p>
          <a:p>
            <a:pPr lvl="2"/>
            <a:r>
              <a:rPr lang="en-AU" sz="3200" dirty="0"/>
              <a:t>comes into consciousness from mid-life to old age </a:t>
            </a:r>
          </a:p>
        </p:txBody>
      </p:sp>
    </p:spTree>
    <p:extLst>
      <p:ext uri="{BB962C8B-B14F-4D97-AF65-F5344CB8AC3E}">
        <p14:creationId xmlns:p14="http://schemas.microsoft.com/office/powerpoint/2010/main" val="258003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Task: Can you arrange the functions into the order that you have experienced them?</a:t>
            </a:r>
          </a:p>
        </p:txBody>
      </p:sp>
      <p:sp>
        <p:nvSpPr>
          <p:cNvPr id="3" name="Content Placeholder 2"/>
          <p:cNvSpPr>
            <a:spLocks noGrp="1"/>
          </p:cNvSpPr>
          <p:nvPr>
            <p:ph idx="1"/>
          </p:nvPr>
        </p:nvSpPr>
        <p:spPr>
          <a:xfrm>
            <a:off x="677334" y="2160589"/>
            <a:ext cx="3107266" cy="3880773"/>
          </a:xfrm>
        </p:spPr>
        <p:txBody>
          <a:bodyPr>
            <a:normAutofit/>
          </a:bodyPr>
          <a:lstStyle/>
          <a:p>
            <a:r>
              <a:rPr lang="en-AU" sz="2800" dirty="0"/>
              <a:t>Sensate</a:t>
            </a:r>
          </a:p>
          <a:p>
            <a:r>
              <a:rPr lang="en-AU" sz="2800" dirty="0" err="1"/>
              <a:t>iNtuative</a:t>
            </a:r>
            <a:endParaRPr lang="en-AU" sz="2800" dirty="0"/>
          </a:p>
          <a:p>
            <a:r>
              <a:rPr lang="en-AU" sz="2800" dirty="0"/>
              <a:t>Thinking</a:t>
            </a:r>
          </a:p>
          <a:p>
            <a:r>
              <a:rPr lang="en-AU" sz="2800" dirty="0"/>
              <a:t>Feeling</a:t>
            </a:r>
          </a:p>
          <a:p>
            <a:endParaRPr lang="en-AU" sz="2800" dirty="0"/>
          </a:p>
        </p:txBody>
      </p:sp>
      <p:sp>
        <p:nvSpPr>
          <p:cNvPr id="4" name="Content Placeholder 2"/>
          <p:cNvSpPr txBox="1">
            <a:spLocks/>
          </p:cNvSpPr>
          <p:nvPr/>
        </p:nvSpPr>
        <p:spPr>
          <a:xfrm>
            <a:off x="4975668" y="2160589"/>
            <a:ext cx="3685732"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AU" sz="2800" dirty="0"/>
              <a:t>Dominant</a:t>
            </a:r>
          </a:p>
          <a:p>
            <a:r>
              <a:rPr lang="en-AU" sz="2800" dirty="0"/>
              <a:t>Auxiliary</a:t>
            </a:r>
          </a:p>
          <a:p>
            <a:r>
              <a:rPr lang="en-AU" sz="2800" dirty="0"/>
              <a:t>Third</a:t>
            </a:r>
          </a:p>
          <a:p>
            <a:r>
              <a:rPr lang="en-AU" sz="2800" dirty="0"/>
              <a:t>Fourth (Shadow)</a:t>
            </a:r>
          </a:p>
          <a:p>
            <a:endParaRPr lang="en-AU" sz="2800" dirty="0"/>
          </a:p>
        </p:txBody>
      </p:sp>
    </p:spTree>
    <p:extLst>
      <p:ext uri="{BB962C8B-B14F-4D97-AF65-F5344CB8AC3E}">
        <p14:creationId xmlns:p14="http://schemas.microsoft.com/office/powerpoint/2010/main" val="113832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860625" y="-1354041"/>
            <a:ext cx="6453335" cy="9161418"/>
          </a:xfrm>
          <a:prstGeom prst="rect">
            <a:avLst/>
          </a:prstGeom>
        </p:spPr>
      </p:pic>
    </p:spTree>
    <p:extLst>
      <p:ext uri="{BB962C8B-B14F-4D97-AF65-F5344CB8AC3E}">
        <p14:creationId xmlns:p14="http://schemas.microsoft.com/office/powerpoint/2010/main" val="156909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Dominant Function Task:</a:t>
            </a:r>
            <a:br>
              <a:rPr lang="en-AU" dirty="0"/>
            </a:br>
            <a:r>
              <a:rPr lang="en-AU" i="1" dirty="0"/>
              <a:t>Get a group of people who share your dominant function and discuss the following questions</a:t>
            </a:r>
            <a:br>
              <a:rPr lang="en-AU" dirty="0"/>
            </a:br>
            <a:endParaRPr lang="en-AU" dirty="0"/>
          </a:p>
        </p:txBody>
      </p:sp>
      <p:sp>
        <p:nvSpPr>
          <p:cNvPr id="3" name="Content Placeholder 2"/>
          <p:cNvSpPr>
            <a:spLocks noGrp="1"/>
          </p:cNvSpPr>
          <p:nvPr>
            <p:ph idx="1"/>
          </p:nvPr>
        </p:nvSpPr>
        <p:spPr>
          <a:xfrm>
            <a:off x="677334" y="2712131"/>
            <a:ext cx="8596668" cy="3880773"/>
          </a:xfrm>
        </p:spPr>
        <p:txBody>
          <a:bodyPr>
            <a:noAutofit/>
          </a:bodyPr>
          <a:lstStyle/>
          <a:p>
            <a:r>
              <a:rPr lang="en-AU" sz="2000" dirty="0"/>
              <a:t>How does your dominant function effect your life at school?</a:t>
            </a:r>
          </a:p>
          <a:p>
            <a:r>
              <a:rPr lang="en-AU" sz="2000" dirty="0"/>
              <a:t>How are you supported in this function at school?</a:t>
            </a:r>
          </a:p>
          <a:p>
            <a:r>
              <a:rPr lang="en-AU" sz="2000" dirty="0"/>
              <a:t>How does your dominant function effect your life at home? At work? At play?</a:t>
            </a:r>
          </a:p>
          <a:p>
            <a:r>
              <a:rPr lang="en-AU" sz="2000" dirty="0"/>
              <a:t>Are you supported in this function at home? At work? At play?</a:t>
            </a:r>
          </a:p>
          <a:p>
            <a:r>
              <a:rPr lang="en-AU" sz="2000" dirty="0"/>
              <a:t>Can you recall a time when your dominant function kicked in to help with an issue that you were dealing with?</a:t>
            </a:r>
          </a:p>
          <a:p>
            <a:r>
              <a:rPr lang="en-AU" sz="2000" dirty="0"/>
              <a:t>In what ways are you aware of your auxiliary function?</a:t>
            </a:r>
          </a:p>
        </p:txBody>
      </p:sp>
    </p:spTree>
    <p:extLst>
      <p:ext uri="{BB962C8B-B14F-4D97-AF65-F5344CB8AC3E}">
        <p14:creationId xmlns:p14="http://schemas.microsoft.com/office/powerpoint/2010/main" val="16279684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442</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TWO APPLICATIONS of JUNGIAN TYPE</vt:lpstr>
      <vt:lpstr>JUNG  and  Human Development</vt:lpstr>
      <vt:lpstr>PowerPoint Presentation</vt:lpstr>
      <vt:lpstr>PowerPoint Presentation</vt:lpstr>
      <vt:lpstr>PowerPoint Presentation</vt:lpstr>
      <vt:lpstr>PowerPoint Presentation</vt:lpstr>
      <vt:lpstr>Task: Can you arrange the functions into the order that you have experienced them?</vt:lpstr>
      <vt:lpstr>PowerPoint Presentation</vt:lpstr>
      <vt:lpstr>Dominant Function Task: Get a group of people who share your dominant function and discuss the following questions </vt:lpstr>
      <vt:lpstr>JUNG and Decision-making</vt:lpstr>
      <vt:lpstr>Using the functions to make decisions</vt:lpstr>
      <vt:lpstr>Moral Dilemma: In groups of four based on dominant function: one of each (If possible, S, N, T, F)</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APPLICATIONS of JUNGIAN TYPE</dc:title>
  <dc:creator>Tony Haintz</dc:creator>
  <cp:lastModifiedBy>Tony Haintz</cp:lastModifiedBy>
  <cp:revision>12</cp:revision>
  <cp:lastPrinted>2016-03-21T21:12:41Z</cp:lastPrinted>
  <dcterms:created xsi:type="dcterms:W3CDTF">2015-03-24T05:16:33Z</dcterms:created>
  <dcterms:modified xsi:type="dcterms:W3CDTF">2021-03-25T02:59:27Z</dcterms:modified>
</cp:coreProperties>
</file>