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3" r:id="rId6"/>
    <p:sldId id="261" r:id="rId7"/>
    <p:sldId id="260"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4660"/>
  </p:normalViewPr>
  <p:slideViewPr>
    <p:cSldViewPr>
      <p:cViewPr>
        <p:scale>
          <a:sx n="75" d="100"/>
          <a:sy n="75" d="100"/>
        </p:scale>
        <p:origin x="1060" y="-3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60EEDCF-839B-413C-A690-76D6075FE5FD}" type="datetimeFigureOut">
              <a:rPr lang="en-US" smtClean="0"/>
              <a:t>11/15/2016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D05EFAC-148F-474A-8CDC-89C4135019E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0EEDCF-839B-413C-A690-76D6075FE5FD}"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05EFAC-148F-474A-8CDC-89C4135019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0EEDCF-839B-413C-A690-76D6075FE5FD}"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05EFAC-148F-474A-8CDC-89C4135019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0EEDCF-839B-413C-A690-76D6075FE5FD}"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05EFAC-148F-474A-8CDC-89C4135019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0EEDCF-839B-413C-A690-76D6075FE5FD}"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05EFAC-148F-474A-8CDC-89C4135019E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0EEDCF-839B-413C-A690-76D6075FE5FD}"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05EFAC-148F-474A-8CDC-89C4135019E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60EEDCF-839B-413C-A690-76D6075FE5FD}" type="datetimeFigureOut">
              <a:rPr lang="en-US" smtClean="0"/>
              <a:t>11/15/2016</a:t>
            </a:fld>
            <a:endParaRPr lang="en-US"/>
          </a:p>
        </p:txBody>
      </p:sp>
      <p:sp>
        <p:nvSpPr>
          <p:cNvPr id="27" name="Slide Number Placeholder 26"/>
          <p:cNvSpPr>
            <a:spLocks noGrp="1"/>
          </p:cNvSpPr>
          <p:nvPr>
            <p:ph type="sldNum" sz="quarter" idx="11"/>
          </p:nvPr>
        </p:nvSpPr>
        <p:spPr/>
        <p:txBody>
          <a:bodyPr rtlCol="0"/>
          <a:lstStyle/>
          <a:p>
            <a:fld id="{2D05EFAC-148F-474A-8CDC-89C4135019E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60EEDCF-839B-413C-A690-76D6075FE5FD}" type="datetimeFigureOut">
              <a:rPr lang="en-US" smtClean="0"/>
              <a:t>11/15/2016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D05EFAC-148F-474A-8CDC-89C4135019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EEDCF-839B-413C-A690-76D6075FE5FD}" type="datetimeFigureOut">
              <a:rPr lang="en-US" smtClean="0"/>
              <a:t>11/15/2016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05EFAC-148F-474A-8CDC-89C4135019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0EEDCF-839B-413C-A690-76D6075FE5FD}"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05EFAC-148F-474A-8CDC-89C4135019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0EEDCF-839B-413C-A690-76D6075FE5FD}"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05EFAC-148F-474A-8CDC-89C4135019E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60EEDCF-839B-413C-A690-76D6075FE5FD}" type="datetimeFigureOut">
              <a:rPr lang="en-US" smtClean="0"/>
              <a:t>11/15/2016</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D05EFAC-148F-474A-8CDC-89C4135019E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upload.wikimedia.org/wikipedia/commons/c/c4/Akropolis_by_Leo_von_Klenze.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File:Socrates_Louvre.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en.wikipedia.org/wiki/Ancient_Athens" TargetMode="External"/><Relationship Id="rId7" Type="http://schemas.openxmlformats.org/officeDocument/2006/relationships/hyperlink" Target="http://en.wikipedia.org/wiki/File:Plato_Silanion_Musei_Capitolini_MC1377.jpg" TargetMode="External"/><Relationship Id="rId2" Type="http://schemas.openxmlformats.org/officeDocument/2006/relationships/hyperlink" Target="http://en.wikipedia.org/wiki/Platonic_Academ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en.wikipedia.org/wiki/File:Socrates_Louvre.jpg" TargetMode="External"/><Relationship Id="rId4" Type="http://schemas.openxmlformats.org/officeDocument/2006/relationships/hyperlink" Target="http://en.wikipedia.org/wiki/Western_world"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69F7GhASOd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en.wikipedia.org/wiki/File:Aristotle_Altemps_Inv8575.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Raphael" TargetMode="External"/><Relationship Id="rId2" Type="http://schemas.openxmlformats.org/officeDocument/2006/relationships/hyperlink" Target="http://en.wikipedia.org/wiki/The_School_of_Athens"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upload.wikimedia.org/wikipedia/commons/9/98/Sanzio_01_Plato_Aristotle.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upload.wikimedia.org/wikipedia/commons/9/98/Sanzio_01_Plato_Aristotle.jpg" TargetMode="External"/><Relationship Id="rId1" Type="http://schemas.openxmlformats.org/officeDocument/2006/relationships/slideLayout" Target="../slideLayouts/slideLayout2.xml"/><Relationship Id="rId5" Type="http://schemas.openxmlformats.org/officeDocument/2006/relationships/hyperlink" Target="http://en.wikipedia.org/wiki/The_Forms" TargetMode="External"/><Relationship Id="rId4" Type="http://schemas.openxmlformats.org/officeDocument/2006/relationships/hyperlink" Target="http://en.wikipedia.org/wiki/Nicomachean_Ethi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File:Akropolis by Leo von Klenze.jpg">
            <a:hlinkClick r:id="rId2"/>
          </p:cNvPr>
          <p:cNvPicPr>
            <a:picLocks noChangeAspect="1" noChangeArrowheads="1"/>
          </p:cNvPicPr>
          <p:nvPr/>
        </p:nvPicPr>
        <p:blipFill>
          <a:blip r:embed="rId3" cstate="print"/>
          <a:srcRect/>
          <a:stretch>
            <a:fillRect/>
          </a:stretch>
        </p:blipFill>
        <p:spPr bwMode="auto">
          <a:xfrm>
            <a:off x="857224" y="-1500222"/>
            <a:ext cx="7620000" cy="5219700"/>
          </a:xfrm>
          <a:prstGeom prst="rect">
            <a:avLst/>
          </a:prstGeom>
          <a:noFill/>
        </p:spPr>
      </p:pic>
      <p:sp>
        <p:nvSpPr>
          <p:cNvPr id="2" name="Title 1"/>
          <p:cNvSpPr>
            <a:spLocks noGrp="1"/>
          </p:cNvSpPr>
          <p:nvPr>
            <p:ph type="ctrTitle"/>
          </p:nvPr>
        </p:nvSpPr>
        <p:spPr>
          <a:xfrm>
            <a:off x="500034" y="2357430"/>
            <a:ext cx="8458200" cy="1470025"/>
          </a:xfrm>
        </p:spPr>
        <p:txBody>
          <a:bodyPr/>
          <a:lstStyle/>
          <a:p>
            <a:r>
              <a:rPr lang="en-AU" dirty="0" smtClean="0"/>
              <a:t>Those ANCIENT GREEKS</a:t>
            </a:r>
            <a:endParaRPr lang="en-US" dirty="0"/>
          </a:p>
        </p:txBody>
      </p:sp>
      <p:sp>
        <p:nvSpPr>
          <p:cNvPr id="3" name="Subtitle 2"/>
          <p:cNvSpPr>
            <a:spLocks noGrp="1"/>
          </p:cNvSpPr>
          <p:nvPr>
            <p:ph type="subTitle" idx="1"/>
          </p:nvPr>
        </p:nvSpPr>
        <p:spPr/>
        <p:txBody>
          <a:bodyPr/>
          <a:lstStyle/>
          <a:p>
            <a:r>
              <a:rPr lang="en-AU" dirty="0" smtClean="0"/>
              <a:t>Socrates</a:t>
            </a:r>
          </a:p>
          <a:p>
            <a:r>
              <a:rPr lang="en-AU" dirty="0" smtClean="0"/>
              <a:t>Plato</a:t>
            </a:r>
          </a:p>
          <a:p>
            <a:r>
              <a:rPr lang="en-AU" dirty="0" smtClean="0"/>
              <a:t>Aristotle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a:t>
            </a:r>
            <a:endParaRPr lang="en-US" dirty="0"/>
          </a:p>
        </p:txBody>
      </p:sp>
      <p:sp>
        <p:nvSpPr>
          <p:cNvPr id="3" name="Content Placeholder 2"/>
          <p:cNvSpPr>
            <a:spLocks noGrp="1"/>
          </p:cNvSpPr>
          <p:nvPr>
            <p:ph idx="1"/>
          </p:nvPr>
        </p:nvSpPr>
        <p:spPr/>
        <p:txBody>
          <a:bodyPr/>
          <a:lstStyle/>
          <a:p>
            <a:r>
              <a:rPr lang="en-AU" dirty="0" smtClean="0"/>
              <a:t>Socrates: TRUTH can be known through rigorously questioning our experience</a:t>
            </a:r>
          </a:p>
          <a:p>
            <a:endParaRPr lang="en-AU" dirty="0" smtClean="0"/>
          </a:p>
          <a:p>
            <a:r>
              <a:rPr lang="en-AU" dirty="0" smtClean="0"/>
              <a:t>Plato: TRUTH is real but beyond the </a:t>
            </a:r>
            <a:r>
              <a:rPr lang="en-AU" dirty="0" smtClean="0"/>
              <a:t>world </a:t>
            </a:r>
            <a:r>
              <a:rPr lang="en-AU" dirty="0" smtClean="0"/>
              <a:t>of </a:t>
            </a:r>
            <a:r>
              <a:rPr lang="en-AU" dirty="0" smtClean="0"/>
              <a:t>ordinary experience</a:t>
            </a:r>
            <a:r>
              <a:rPr lang="en-AU" dirty="0" smtClean="0"/>
              <a:t>. </a:t>
            </a:r>
          </a:p>
          <a:p>
            <a:endParaRPr lang="en-AU" dirty="0" smtClean="0"/>
          </a:p>
          <a:p>
            <a:r>
              <a:rPr lang="en-AU" dirty="0" smtClean="0"/>
              <a:t>Aristotle: TRUTH is present everywhere if we have the eyes to see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PHILOSOPHY</a:t>
            </a:r>
            <a:endParaRPr lang="en-US" dirty="0"/>
          </a:p>
        </p:txBody>
      </p:sp>
      <p:sp>
        <p:nvSpPr>
          <p:cNvPr id="3" name="Content Placeholder 2"/>
          <p:cNvSpPr>
            <a:spLocks noGrp="1"/>
          </p:cNvSpPr>
          <p:nvPr>
            <p:ph idx="1"/>
          </p:nvPr>
        </p:nvSpPr>
        <p:spPr/>
        <p:txBody>
          <a:bodyPr/>
          <a:lstStyle/>
          <a:p>
            <a:r>
              <a:rPr lang="en-AU" dirty="0" err="1" smtClean="0"/>
              <a:t>Philia</a:t>
            </a:r>
            <a:r>
              <a:rPr lang="en-AU" dirty="0" smtClean="0"/>
              <a:t> (FRIENDSHIP LOVE)</a:t>
            </a:r>
          </a:p>
          <a:p>
            <a:r>
              <a:rPr lang="en-AU" dirty="0" smtClean="0"/>
              <a:t>Sophia (WISDOM)</a:t>
            </a:r>
          </a:p>
          <a:p>
            <a:endParaRPr lang="en-AU" dirty="0" smtClean="0"/>
          </a:p>
          <a:p>
            <a:r>
              <a:rPr lang="en-AU" dirty="0" smtClean="0"/>
              <a:t>Athenian Thinkers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SOCRATES – Who? </a:t>
            </a:r>
            <a:r>
              <a:rPr lang="en-US" dirty="0" smtClean="0"/>
              <a:t>c. 469 BC–399 BC</a:t>
            </a:r>
            <a:endParaRPr lang="en-US" dirty="0"/>
          </a:p>
        </p:txBody>
      </p:sp>
      <p:sp>
        <p:nvSpPr>
          <p:cNvPr id="3" name="Content Placeholder 2"/>
          <p:cNvSpPr>
            <a:spLocks noGrp="1"/>
          </p:cNvSpPr>
          <p:nvPr>
            <p:ph idx="1"/>
          </p:nvPr>
        </p:nvSpPr>
        <p:spPr>
          <a:xfrm>
            <a:off x="457200" y="2249424"/>
            <a:ext cx="5829312" cy="4325112"/>
          </a:xfrm>
        </p:spPr>
        <p:txBody>
          <a:bodyPr>
            <a:normAutofit lnSpcReduction="10000"/>
          </a:bodyPr>
          <a:lstStyle/>
          <a:p>
            <a:r>
              <a:rPr lang="en-US" dirty="0" smtClean="0"/>
              <a:t>Argued against the Sophists (e.g. Protagoras, who tended to be relativists): Through a questioning process that leads from a </a:t>
            </a:r>
            <a:r>
              <a:rPr lang="en-US" i="1" dirty="0" smtClean="0"/>
              <a:t>hypotheses </a:t>
            </a:r>
            <a:r>
              <a:rPr lang="en-US" dirty="0" smtClean="0"/>
              <a:t>taken from human experience, Socrates seeks the true nature, the </a:t>
            </a:r>
            <a:r>
              <a:rPr lang="en-US" i="1" dirty="0" smtClean="0"/>
              <a:t>essence, </a:t>
            </a:r>
            <a:r>
              <a:rPr lang="en-US" dirty="0" smtClean="0"/>
              <a:t>the unconditional, unqualified definition of the quality or object under consideration.</a:t>
            </a:r>
          </a:p>
          <a:p>
            <a:endParaRPr lang="en-US" dirty="0"/>
          </a:p>
        </p:txBody>
      </p:sp>
      <p:pic>
        <p:nvPicPr>
          <p:cNvPr id="2050" name="Picture 2" descr="http://upload.wikimedia.org/wikipedia/commons/thumb/a/a4/Socrates_Louvre.jpg/200px-Socrates_Louvre.jpg">
            <a:hlinkClick r:id="rId2"/>
          </p:cNvPr>
          <p:cNvPicPr>
            <a:picLocks noChangeAspect="1" noChangeArrowheads="1"/>
          </p:cNvPicPr>
          <p:nvPr/>
        </p:nvPicPr>
        <p:blipFill>
          <a:blip r:embed="rId3" cstate="print"/>
          <a:srcRect/>
          <a:stretch>
            <a:fillRect/>
          </a:stretch>
        </p:blipFill>
        <p:spPr bwMode="auto">
          <a:xfrm>
            <a:off x="6858016" y="2071678"/>
            <a:ext cx="1905000" cy="25431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SOCRATES - Activity</a:t>
            </a:r>
            <a:endParaRPr lang="en-US" dirty="0"/>
          </a:p>
        </p:txBody>
      </p:sp>
      <p:sp>
        <p:nvSpPr>
          <p:cNvPr id="3" name="Content Placeholder 2"/>
          <p:cNvSpPr>
            <a:spLocks noGrp="1"/>
          </p:cNvSpPr>
          <p:nvPr>
            <p:ph idx="1"/>
          </p:nvPr>
        </p:nvSpPr>
        <p:spPr/>
        <p:txBody>
          <a:bodyPr/>
          <a:lstStyle/>
          <a:p>
            <a:r>
              <a:rPr lang="en-AU" dirty="0" smtClean="0"/>
              <a:t>What is Justice?</a:t>
            </a:r>
          </a:p>
          <a:p>
            <a:r>
              <a:rPr lang="en-AU" dirty="0" smtClean="0"/>
              <a:t>Using Socratic Method</a:t>
            </a:r>
          </a:p>
          <a:p>
            <a:pPr marL="109728" indent="0">
              <a:buNone/>
            </a:pPr>
            <a:endParaRPr lang="en-AU" dirty="0" smtClean="0"/>
          </a:p>
          <a:p>
            <a:r>
              <a:rPr lang="en-AU" dirty="0" smtClean="0"/>
              <a:t>The way to </a:t>
            </a:r>
            <a:r>
              <a:rPr lang="en-AU" dirty="0" smtClean="0"/>
              <a:t>TRUTH is deep questioning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Plato – Who? </a:t>
            </a:r>
            <a:r>
              <a:rPr lang="en-US" dirty="0" smtClean="0"/>
              <a:t>428 BC– 348 BC</a:t>
            </a:r>
            <a:endParaRPr lang="en-US" dirty="0"/>
          </a:p>
        </p:txBody>
      </p:sp>
      <p:sp>
        <p:nvSpPr>
          <p:cNvPr id="3" name="Content Placeholder 2"/>
          <p:cNvSpPr>
            <a:spLocks noGrp="1"/>
          </p:cNvSpPr>
          <p:nvPr>
            <p:ph idx="1"/>
          </p:nvPr>
        </p:nvSpPr>
        <p:spPr>
          <a:xfrm>
            <a:off x="457200" y="2249424"/>
            <a:ext cx="5829312" cy="4325112"/>
          </a:xfrm>
        </p:spPr>
        <p:txBody>
          <a:bodyPr>
            <a:normAutofit lnSpcReduction="10000"/>
          </a:bodyPr>
          <a:lstStyle/>
          <a:p>
            <a:r>
              <a:rPr lang="en-US" dirty="0" smtClean="0"/>
              <a:t>Was taught by Socrates.</a:t>
            </a:r>
          </a:p>
          <a:p>
            <a:r>
              <a:rPr lang="en-AU" dirty="0" smtClean="0"/>
              <a:t>writer of philosophical dialogues, and founder of the </a:t>
            </a:r>
            <a:r>
              <a:rPr lang="en-AU" dirty="0" smtClean="0">
                <a:hlinkClick r:id="rId2" tooltip="Platonic Academy"/>
              </a:rPr>
              <a:t>Academy</a:t>
            </a:r>
            <a:r>
              <a:rPr lang="en-AU" dirty="0" smtClean="0"/>
              <a:t> in </a:t>
            </a:r>
            <a:r>
              <a:rPr lang="en-AU" dirty="0" smtClean="0">
                <a:hlinkClick r:id="rId3" tooltip="Ancient Athens"/>
              </a:rPr>
              <a:t>Athens</a:t>
            </a:r>
            <a:r>
              <a:rPr lang="en-AU" dirty="0" smtClean="0"/>
              <a:t>, the first institution of higher learning in the </a:t>
            </a:r>
            <a:r>
              <a:rPr lang="en-AU" dirty="0" smtClean="0">
                <a:hlinkClick r:id="rId4"/>
              </a:rPr>
              <a:t>Western world</a:t>
            </a:r>
            <a:r>
              <a:rPr lang="en-AU" dirty="0" smtClean="0"/>
              <a:t>. </a:t>
            </a:r>
          </a:p>
          <a:p>
            <a:r>
              <a:rPr lang="en-AU" dirty="0" smtClean="0"/>
              <a:t>Ultimate Truth is beyond all but the </a:t>
            </a:r>
            <a:r>
              <a:rPr lang="en-AU" dirty="0" err="1" smtClean="0"/>
              <a:t>philospher</a:t>
            </a:r>
            <a:r>
              <a:rPr lang="en-AU" dirty="0" smtClean="0"/>
              <a:t>. The invisible world of FORMS is the most intelligible</a:t>
            </a:r>
            <a:endParaRPr lang="en-US" dirty="0" smtClean="0"/>
          </a:p>
          <a:p>
            <a:endParaRPr lang="en-US" dirty="0"/>
          </a:p>
        </p:txBody>
      </p:sp>
      <p:pic>
        <p:nvPicPr>
          <p:cNvPr id="2050" name="Picture 2" descr="http://upload.wikimedia.org/wikipedia/commons/thumb/a/a4/Socrates_Louvre.jpg/200px-Socrates_Louvre.jpg">
            <a:hlinkClick r:id="rId5"/>
          </p:cNvPr>
          <p:cNvPicPr>
            <a:picLocks noChangeAspect="1" noChangeArrowheads="1"/>
          </p:cNvPicPr>
          <p:nvPr/>
        </p:nvPicPr>
        <p:blipFill>
          <a:blip r:embed="rId6" cstate="print"/>
          <a:srcRect/>
          <a:stretch>
            <a:fillRect/>
          </a:stretch>
        </p:blipFill>
        <p:spPr bwMode="auto">
          <a:xfrm>
            <a:off x="6858016" y="2071678"/>
            <a:ext cx="1905000" cy="2543175"/>
          </a:xfrm>
          <a:prstGeom prst="rect">
            <a:avLst/>
          </a:prstGeom>
          <a:noFill/>
        </p:spPr>
      </p:pic>
      <p:pic>
        <p:nvPicPr>
          <p:cNvPr id="17410" name="Picture 2" descr="http://upload.wikimedia.org/wikipedia/commons/thumb/8/88/Plato_Silanion_Musei_Capitolini_MC1377.jpg/200px-Plato_Silanion_Musei_Capitolini_MC1377.jpg">
            <a:hlinkClick r:id="rId7"/>
          </p:cNvPr>
          <p:cNvPicPr>
            <a:picLocks noChangeAspect="1" noChangeArrowheads="1"/>
          </p:cNvPicPr>
          <p:nvPr/>
        </p:nvPicPr>
        <p:blipFill>
          <a:blip r:embed="rId8" cstate="print"/>
          <a:srcRect/>
          <a:stretch>
            <a:fillRect/>
          </a:stretch>
        </p:blipFill>
        <p:spPr bwMode="auto">
          <a:xfrm>
            <a:off x="6858016" y="1928802"/>
            <a:ext cx="1905000" cy="28575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PLATO - Activity</a:t>
            </a:r>
            <a:endParaRPr lang="en-US" dirty="0"/>
          </a:p>
        </p:txBody>
      </p:sp>
      <p:sp>
        <p:nvSpPr>
          <p:cNvPr id="3" name="Content Placeholder 2"/>
          <p:cNvSpPr>
            <a:spLocks noGrp="1"/>
          </p:cNvSpPr>
          <p:nvPr>
            <p:ph idx="1"/>
          </p:nvPr>
        </p:nvSpPr>
        <p:spPr/>
        <p:txBody>
          <a:bodyPr/>
          <a:lstStyle/>
          <a:p>
            <a:r>
              <a:rPr lang="en-AU" dirty="0" smtClean="0"/>
              <a:t>The allegory of the cave</a:t>
            </a:r>
          </a:p>
          <a:p>
            <a:r>
              <a:rPr lang="en-AU" dirty="0" err="1" smtClean="0">
                <a:hlinkClick r:id="rId2"/>
              </a:rPr>
              <a:t>Youtube</a:t>
            </a:r>
            <a:r>
              <a:rPr lang="en-AU" dirty="0" smtClean="0">
                <a:hlinkClick r:id="rId2"/>
              </a:rPr>
              <a:t> </a:t>
            </a:r>
            <a:endParaRPr lang="en-AU" dirty="0" smtClean="0"/>
          </a:p>
          <a:p>
            <a:endParaRPr lang="en-AU" dirty="0"/>
          </a:p>
          <a:p>
            <a:r>
              <a:rPr lang="en-AU" dirty="0" smtClean="0"/>
              <a:t>Draw your own image of the cave.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http://upload.wikimedia.org/wikipedia/commons/thumb/a/ae/Aristotle_Altemps_Inv8575.jpg/200px-Aristotle_Altemps_Inv8575.jpg">
            <a:hlinkClick r:id="rId2"/>
          </p:cNvPr>
          <p:cNvPicPr>
            <a:picLocks noChangeAspect="1" noChangeArrowheads="1"/>
          </p:cNvPicPr>
          <p:nvPr/>
        </p:nvPicPr>
        <p:blipFill>
          <a:blip r:embed="rId3" cstate="print"/>
          <a:srcRect/>
          <a:stretch>
            <a:fillRect/>
          </a:stretch>
        </p:blipFill>
        <p:spPr bwMode="auto">
          <a:xfrm>
            <a:off x="6858016" y="2071678"/>
            <a:ext cx="1905000" cy="2552700"/>
          </a:xfrm>
          <a:prstGeom prst="rect">
            <a:avLst/>
          </a:prstGeom>
          <a:noFill/>
        </p:spPr>
      </p:pic>
      <p:sp>
        <p:nvSpPr>
          <p:cNvPr id="2" name="Title 1"/>
          <p:cNvSpPr>
            <a:spLocks noGrp="1"/>
          </p:cNvSpPr>
          <p:nvPr>
            <p:ph type="title"/>
          </p:nvPr>
        </p:nvSpPr>
        <p:spPr/>
        <p:txBody>
          <a:bodyPr>
            <a:normAutofit/>
          </a:bodyPr>
          <a:lstStyle/>
          <a:p>
            <a:r>
              <a:rPr lang="en-AU" dirty="0" smtClean="0"/>
              <a:t>ARISTOTLE – Who? </a:t>
            </a:r>
            <a:r>
              <a:rPr lang="en-US" dirty="0" smtClean="0"/>
              <a:t>384 BC – 322 BC</a:t>
            </a:r>
            <a:endParaRPr lang="en-US" dirty="0"/>
          </a:p>
        </p:txBody>
      </p:sp>
      <p:sp>
        <p:nvSpPr>
          <p:cNvPr id="3" name="Content Placeholder 2"/>
          <p:cNvSpPr>
            <a:spLocks noGrp="1"/>
          </p:cNvSpPr>
          <p:nvPr>
            <p:ph idx="1"/>
          </p:nvPr>
        </p:nvSpPr>
        <p:spPr>
          <a:xfrm>
            <a:off x="457200" y="2249424"/>
            <a:ext cx="5829312" cy="4325112"/>
          </a:xfrm>
        </p:spPr>
        <p:txBody>
          <a:bodyPr>
            <a:normAutofit fontScale="92500"/>
          </a:bodyPr>
          <a:lstStyle/>
          <a:p>
            <a:r>
              <a:rPr lang="en-US" dirty="0" smtClean="0"/>
              <a:t>Was taught by Plato</a:t>
            </a:r>
          </a:p>
          <a:p>
            <a:r>
              <a:rPr lang="en-US" dirty="0" smtClean="0"/>
              <a:t>Knowledge is possible and must be of unchanging universal and necessary truths. However, this is not to be found in the realm of the Forms, as Plato suggests, but in the real or natural world. The grouping of things by kind is not an arbitrary human classification but points the truth of the subject.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643058"/>
          </a:xfrm>
        </p:spPr>
        <p:txBody>
          <a:bodyPr>
            <a:normAutofit/>
          </a:bodyPr>
          <a:lstStyle/>
          <a:p>
            <a:r>
              <a:rPr lang="en-AU" dirty="0" smtClean="0"/>
              <a:t>ARISTOTLE – </a:t>
            </a:r>
            <a:br>
              <a:rPr lang="en-AU" dirty="0" smtClean="0"/>
            </a:br>
            <a:r>
              <a:rPr lang="en-AU" dirty="0" smtClean="0"/>
              <a:t>Activity</a:t>
            </a:r>
            <a:endParaRPr lang="en-US" dirty="0"/>
          </a:p>
        </p:txBody>
      </p:sp>
      <p:sp>
        <p:nvSpPr>
          <p:cNvPr id="3" name="Content Placeholder 2"/>
          <p:cNvSpPr>
            <a:spLocks noGrp="1"/>
          </p:cNvSpPr>
          <p:nvPr>
            <p:ph idx="1"/>
          </p:nvPr>
        </p:nvSpPr>
        <p:spPr>
          <a:xfrm>
            <a:off x="457200" y="2714620"/>
            <a:ext cx="3829048" cy="3859916"/>
          </a:xfrm>
        </p:spPr>
        <p:txBody>
          <a:bodyPr>
            <a:normAutofit/>
          </a:bodyPr>
          <a:lstStyle/>
          <a:p>
            <a:r>
              <a:rPr lang="en-AU" i="1" dirty="0" smtClean="0">
                <a:hlinkClick r:id="rId2"/>
              </a:rPr>
              <a:t>The </a:t>
            </a:r>
            <a:r>
              <a:rPr lang="en-AU" i="1" dirty="0">
                <a:hlinkClick r:id="rId2"/>
              </a:rPr>
              <a:t>School of Athens</a:t>
            </a:r>
            <a:r>
              <a:rPr lang="en-AU" dirty="0"/>
              <a:t>, a fresco by </a:t>
            </a:r>
            <a:r>
              <a:rPr lang="en-AU" dirty="0">
                <a:hlinkClick r:id="rId3"/>
              </a:rPr>
              <a:t>Raphael</a:t>
            </a:r>
            <a:r>
              <a:rPr lang="en-AU" dirty="0"/>
              <a:t>.</a:t>
            </a:r>
          </a:p>
          <a:p>
            <a:r>
              <a:rPr lang="en-AU" dirty="0" smtClean="0"/>
              <a:t>Which </a:t>
            </a:r>
            <a:r>
              <a:rPr lang="en-AU" dirty="0" smtClean="0"/>
              <a:t>is Plato and which is Aristotle?</a:t>
            </a:r>
          </a:p>
          <a:p>
            <a:r>
              <a:rPr lang="en-AU" dirty="0" smtClean="0"/>
              <a:t>Explain?</a:t>
            </a:r>
          </a:p>
          <a:p>
            <a:endParaRPr lang="en-AU" dirty="0" smtClean="0"/>
          </a:p>
          <a:p>
            <a:r>
              <a:rPr lang="en-AU" sz="1800" dirty="0" smtClean="0"/>
              <a:t>Answer on the next slide</a:t>
            </a:r>
            <a:endParaRPr lang="en-US" sz="1800" dirty="0"/>
          </a:p>
        </p:txBody>
      </p:sp>
      <p:pic>
        <p:nvPicPr>
          <p:cNvPr id="19458" name="Picture 2" descr="File:Sanzio 01 Plato Aristotle.jpg">
            <a:hlinkClick r:id="rId4"/>
          </p:cNvPr>
          <p:cNvPicPr>
            <a:picLocks noChangeAspect="1" noChangeArrowheads="1"/>
          </p:cNvPicPr>
          <p:nvPr/>
        </p:nvPicPr>
        <p:blipFill>
          <a:blip r:embed="rId5" cstate="print"/>
          <a:srcRect/>
          <a:stretch>
            <a:fillRect/>
          </a:stretch>
        </p:blipFill>
        <p:spPr bwMode="auto">
          <a:xfrm>
            <a:off x="4781550" y="1152524"/>
            <a:ext cx="4362450" cy="570547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ile:Sanzio 01 Plato Aristotle.jpg">
            <a:hlinkClick r:id="rId2"/>
          </p:cNvPr>
          <p:cNvPicPr>
            <a:picLocks noChangeAspect="1" noChangeArrowheads="1"/>
          </p:cNvPicPr>
          <p:nvPr/>
        </p:nvPicPr>
        <p:blipFill>
          <a:blip r:embed="rId3" cstate="print">
            <a:duotone>
              <a:schemeClr val="bg2">
                <a:shade val="45000"/>
                <a:satMod val="135000"/>
              </a:schemeClr>
              <a:prstClr val="white"/>
            </a:duotone>
            <a:lum bright="30000" contrast="-28000"/>
          </a:blip>
          <a:srcRect/>
          <a:stretch>
            <a:fillRect/>
          </a:stretch>
        </p:blipFill>
        <p:spPr bwMode="auto">
          <a:xfrm>
            <a:off x="1857356" y="583128"/>
            <a:ext cx="4857784" cy="6353304"/>
          </a:xfrm>
          <a:prstGeom prst="rect">
            <a:avLst/>
          </a:prstGeom>
          <a:noFill/>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AU" dirty="0" smtClean="0"/>
              <a:t>Plato (left) and Aristotle (right), a detail </a:t>
            </a:r>
            <a:r>
              <a:rPr lang="en-AU" dirty="0" smtClean="0"/>
              <a:t>Aristotle </a:t>
            </a:r>
            <a:r>
              <a:rPr lang="en-AU" dirty="0" smtClean="0"/>
              <a:t>gestures to the earth, representing his belief in knowledge through empirical observation and experience, while holding a copy of his </a:t>
            </a:r>
            <a:r>
              <a:rPr lang="en-AU" i="1" dirty="0" smtClean="0">
                <a:hlinkClick r:id="rId4"/>
              </a:rPr>
              <a:t>Nicomachean Ethics</a:t>
            </a:r>
            <a:r>
              <a:rPr lang="en-AU" dirty="0" smtClean="0"/>
              <a:t> in his hand, whilst Plato gestures to the heavens, representing his belief in </a:t>
            </a:r>
            <a:r>
              <a:rPr lang="en-AU" dirty="0" smtClean="0">
                <a:hlinkClick r:id="rId5" tooltip="The Forms"/>
              </a:rPr>
              <a:t>The Forms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176</TotalTime>
  <Words>356</Words>
  <Application>Microsoft Office PowerPoint</Application>
  <PresentationFormat>On-screen Show (4:3)</PresentationFormat>
  <Paragraphs>41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Georgia</vt:lpstr>
      <vt:lpstr>Trebuchet MS</vt:lpstr>
      <vt:lpstr>Wingdings 2</vt:lpstr>
      <vt:lpstr>Urban</vt:lpstr>
      <vt:lpstr>Those ANCIENT GREEKS</vt:lpstr>
      <vt:lpstr>PHILOSOPHY</vt:lpstr>
      <vt:lpstr>SOCRATES – Who? c. 469 BC–399 BC</vt:lpstr>
      <vt:lpstr>SOCRATES - Activity</vt:lpstr>
      <vt:lpstr>Plato – Who? 428 BC– 348 BC</vt:lpstr>
      <vt:lpstr>PLATO - Activity</vt:lpstr>
      <vt:lpstr>ARISTOTLE – Who? 384 BC – 322 BC</vt:lpstr>
      <vt:lpstr>ARISTOTLE –  Activity</vt:lpstr>
      <vt:lpstr>PowerPoint Presentation</vt:lpstr>
      <vt:lpstr>Summary</vt:lpstr>
    </vt:vector>
  </TitlesOfParts>
  <Company>Damascus College Ballarat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Those ANCIENT GREEKS</dc:title>
  <dc:creator>profile</dc:creator>
  <cp:lastModifiedBy>Tony Haintz</cp:lastModifiedBy>
  <cp:revision>10</cp:revision>
  <dcterms:created xsi:type="dcterms:W3CDTF">2011-03-27T03:13:02Z</dcterms:created>
  <dcterms:modified xsi:type="dcterms:W3CDTF">2016-11-14T23:20:18Z</dcterms:modified>
</cp:coreProperties>
</file>