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implypsychology.org/psyche.html" TargetMode="External"/><Relationship Id="rId2" Type="http://schemas.openxmlformats.org/officeDocument/2006/relationships/hyperlink" Target="http://www.simplypsychology.org/operant-condition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NXSnSk8h7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D0BXnTSHtI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tzQ9vrvTAt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Maslow’s Hierarchy of Needs</a:t>
            </a:r>
            <a:endParaRPr lang="en-AU" dirty="0"/>
          </a:p>
        </p:txBody>
      </p:sp>
      <p:sp>
        <p:nvSpPr>
          <p:cNvPr id="3" name="Subtitle 2"/>
          <p:cNvSpPr>
            <a:spLocks noGrp="1"/>
          </p:cNvSpPr>
          <p:nvPr>
            <p:ph type="subTitle" idx="1"/>
          </p:nvPr>
        </p:nvSpPr>
        <p:spPr>
          <a:xfrm>
            <a:off x="7444703" y="8552386"/>
            <a:ext cx="6815669" cy="1320802"/>
          </a:xfrm>
        </p:spPr>
        <p:txBody>
          <a:bodyPr/>
          <a:lstStyle/>
          <a:p>
            <a:endParaRPr lang="en-AU" dirty="0"/>
          </a:p>
        </p:txBody>
      </p:sp>
      <p:pic>
        <p:nvPicPr>
          <p:cNvPr id="2050" name="Picture 2" descr="http://thesocialworkexam.com/wp-content/uploads/2011/03/Abraham_mas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982" y="3618483"/>
            <a:ext cx="247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6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motivates people?</a:t>
            </a:r>
            <a:endParaRPr lang="en-AU" dirty="0"/>
          </a:p>
        </p:txBody>
      </p:sp>
      <p:sp>
        <p:nvSpPr>
          <p:cNvPr id="3" name="Content Placeholder 2"/>
          <p:cNvSpPr>
            <a:spLocks noGrp="1"/>
          </p:cNvSpPr>
          <p:nvPr>
            <p:ph idx="1"/>
          </p:nvPr>
        </p:nvSpPr>
        <p:spPr/>
        <p:txBody>
          <a:bodyPr/>
          <a:lstStyle/>
          <a:p>
            <a:r>
              <a:rPr lang="en-AU" dirty="0"/>
              <a:t>Maslow wanted to understand what motivates people. He believed that individuals possess a set of motivation systems </a:t>
            </a:r>
            <a:r>
              <a:rPr lang="en-AU" dirty="0" smtClean="0"/>
              <a:t>unrelated to</a:t>
            </a:r>
            <a:r>
              <a:rPr lang="en-AU" dirty="0"/>
              <a:t> </a:t>
            </a:r>
            <a:r>
              <a:rPr lang="en-AU" dirty="0">
                <a:hlinkClick r:id="rId2"/>
              </a:rPr>
              <a:t>rewards</a:t>
            </a:r>
            <a:r>
              <a:rPr lang="en-AU" dirty="0"/>
              <a:t> or </a:t>
            </a:r>
            <a:r>
              <a:rPr lang="en-AU" dirty="0">
                <a:hlinkClick r:id="rId3"/>
              </a:rPr>
              <a:t>unconscious desires</a:t>
            </a:r>
            <a:r>
              <a:rPr lang="en-AU" dirty="0" smtClean="0"/>
              <a:t>.</a:t>
            </a:r>
          </a:p>
          <a:p>
            <a:r>
              <a:rPr lang="en-AU" dirty="0"/>
              <a:t>Maslow (1943) stated that people are motivated to achieve certain needs. When one need is fulfilled a person seeks to </a:t>
            </a:r>
            <a:r>
              <a:rPr lang="en-AU" dirty="0" smtClean="0"/>
              <a:t>fulfil </a:t>
            </a:r>
            <a:r>
              <a:rPr lang="en-AU" dirty="0"/>
              <a:t>the next one, and so on</a:t>
            </a:r>
          </a:p>
        </p:txBody>
      </p:sp>
    </p:spTree>
    <p:extLst>
      <p:ext uri="{BB962C8B-B14F-4D97-AF65-F5344CB8AC3E}">
        <p14:creationId xmlns:p14="http://schemas.microsoft.com/office/powerpoint/2010/main" val="422456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Needs</a:t>
            </a:r>
            <a:endParaRPr lang="en-AU" dirty="0"/>
          </a:p>
        </p:txBody>
      </p:sp>
      <p:sp>
        <p:nvSpPr>
          <p:cNvPr id="3" name="Content Placeholder 2"/>
          <p:cNvSpPr>
            <a:spLocks noGrp="1"/>
          </p:cNvSpPr>
          <p:nvPr>
            <p:ph idx="1"/>
          </p:nvPr>
        </p:nvSpPr>
        <p:spPr>
          <a:xfrm>
            <a:off x="1295402" y="2511212"/>
            <a:ext cx="9601196" cy="3318936"/>
          </a:xfrm>
        </p:spPr>
        <p:txBody>
          <a:bodyPr>
            <a:normAutofit fontScale="92500" lnSpcReduction="10000"/>
          </a:bodyPr>
          <a:lstStyle/>
          <a:p>
            <a:r>
              <a:rPr lang="en-AU" dirty="0"/>
              <a:t>The earliest and most widespread version of Maslow's (1943, 1954) </a:t>
            </a:r>
            <a:r>
              <a:rPr lang="en-AU" i="1" dirty="0"/>
              <a:t>hierarchy of needs</a:t>
            </a:r>
            <a:r>
              <a:rPr lang="en-AU" dirty="0"/>
              <a:t> includes five motivational needs, often depicted as hierarchical levels within a pyramid</a:t>
            </a:r>
            <a:r>
              <a:rPr lang="en-AU" dirty="0" smtClean="0"/>
              <a:t>.</a:t>
            </a:r>
          </a:p>
          <a:p>
            <a:pPr marL="0" indent="0">
              <a:buNone/>
            </a:pPr>
            <a:r>
              <a:rPr lang="en-AU" dirty="0"/>
              <a:t> </a:t>
            </a:r>
            <a:r>
              <a:rPr lang="en-AU" dirty="0" smtClean="0"/>
              <a:t>   - Physiological </a:t>
            </a:r>
          </a:p>
          <a:p>
            <a:pPr marL="0" indent="0">
              <a:buNone/>
            </a:pPr>
            <a:r>
              <a:rPr lang="en-AU" dirty="0"/>
              <a:t> </a:t>
            </a:r>
            <a:r>
              <a:rPr lang="en-AU" dirty="0" smtClean="0"/>
              <a:t>   - Safety</a:t>
            </a:r>
          </a:p>
          <a:p>
            <a:pPr marL="0" indent="0">
              <a:buNone/>
            </a:pPr>
            <a:r>
              <a:rPr lang="en-AU" dirty="0"/>
              <a:t> </a:t>
            </a:r>
            <a:r>
              <a:rPr lang="en-AU" dirty="0" smtClean="0"/>
              <a:t>   - Belonging</a:t>
            </a:r>
          </a:p>
          <a:p>
            <a:pPr marL="0" indent="0">
              <a:buNone/>
            </a:pPr>
            <a:r>
              <a:rPr lang="en-AU" dirty="0"/>
              <a:t> </a:t>
            </a:r>
            <a:r>
              <a:rPr lang="en-AU" dirty="0" smtClean="0"/>
              <a:t>   - Self Esteem</a:t>
            </a:r>
          </a:p>
          <a:p>
            <a:pPr marL="0" indent="0">
              <a:buNone/>
            </a:pPr>
            <a:r>
              <a:rPr lang="en-AU" dirty="0"/>
              <a:t> </a:t>
            </a:r>
            <a:r>
              <a:rPr lang="en-AU" dirty="0" smtClean="0"/>
              <a:t>   - Self-actualisation</a:t>
            </a:r>
            <a:endParaRPr lang="en-AU" dirty="0"/>
          </a:p>
        </p:txBody>
      </p:sp>
      <p:sp>
        <p:nvSpPr>
          <p:cNvPr id="4" name="Right Arrow 3"/>
          <p:cNvSpPr/>
          <p:nvPr/>
        </p:nvSpPr>
        <p:spPr>
          <a:xfrm>
            <a:off x="3400023" y="3727791"/>
            <a:ext cx="33485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a:off x="2550017" y="4275786"/>
            <a:ext cx="3219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a:off x="2962141" y="4687910"/>
            <a:ext cx="34772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3232597" y="5118709"/>
            <a:ext cx="3734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2565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24696"/>
          </a:xfrm>
        </p:spPr>
        <p:txBody>
          <a:bodyPr>
            <a:normAutofit fontScale="90000"/>
          </a:bodyPr>
          <a:lstStyle/>
          <a:p>
            <a:r>
              <a:rPr lang="en-AU" dirty="0" smtClean="0"/>
              <a:t>The Pyramid</a:t>
            </a:r>
            <a:endParaRPr lang="en-AU" dirty="0"/>
          </a:p>
        </p:txBody>
      </p:sp>
      <p:pic>
        <p:nvPicPr>
          <p:cNvPr id="1026" name="Picture 2" descr="http://www.cowart.info/blog/wp-content/uploads/2012/10/Maslows_hierarchy_of_need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1608" y="1627995"/>
            <a:ext cx="6648752" cy="43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3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the idea is a hierarchy</a:t>
            </a:r>
            <a:endParaRPr lang="en-AU" dirty="0"/>
          </a:p>
        </p:txBody>
      </p:sp>
      <p:sp>
        <p:nvSpPr>
          <p:cNvPr id="3" name="Content Placeholder 2"/>
          <p:cNvSpPr>
            <a:spLocks noGrp="1"/>
          </p:cNvSpPr>
          <p:nvPr>
            <p:ph idx="1"/>
          </p:nvPr>
        </p:nvSpPr>
        <p:spPr/>
        <p:txBody>
          <a:bodyPr>
            <a:normAutofit lnSpcReduction="10000"/>
          </a:bodyPr>
          <a:lstStyle/>
          <a:p>
            <a:pPr fontAlgn="base"/>
            <a:r>
              <a:rPr lang="en-AU" dirty="0" smtClean="0"/>
              <a:t>We </a:t>
            </a:r>
            <a:r>
              <a:rPr lang="en-AU" dirty="0"/>
              <a:t>must satisfy lower level basic needs before progressing on to meet higher level growth needs.   Once these needs have been reasonably satisfied, </a:t>
            </a:r>
            <a:r>
              <a:rPr lang="en-AU" dirty="0" smtClean="0"/>
              <a:t>it may  </a:t>
            </a:r>
            <a:r>
              <a:rPr lang="en-AU" dirty="0"/>
              <a:t>be </a:t>
            </a:r>
            <a:r>
              <a:rPr lang="en-AU" dirty="0" smtClean="0"/>
              <a:t>possible </a:t>
            </a:r>
            <a:r>
              <a:rPr lang="en-AU" dirty="0"/>
              <a:t>to reach the highest level called self-actualization.</a:t>
            </a:r>
          </a:p>
          <a:p>
            <a:pPr fontAlgn="base"/>
            <a:r>
              <a:rPr lang="en-AU" dirty="0"/>
              <a:t>Every person is capable and has the desire to move up the hierarchy toward a level of self-actualization.  Unfortunately, progress is often disrupted by failure to meet lower level needs. Life experiences including divorce and loss of job may cause an individual to fluctuate between levels of </a:t>
            </a:r>
            <a:r>
              <a:rPr lang="en-AU" dirty="0" smtClean="0"/>
              <a:t>the </a:t>
            </a:r>
            <a:r>
              <a:rPr lang="en-AU" dirty="0"/>
              <a:t>hierarchy.</a:t>
            </a:r>
          </a:p>
          <a:p>
            <a:r>
              <a:rPr lang="en-AU" dirty="0"/>
              <a:t>Maslow’s </a:t>
            </a:r>
            <a:r>
              <a:rPr lang="en-AU" dirty="0" smtClean="0"/>
              <a:t>Pyramid </a:t>
            </a:r>
            <a:r>
              <a:rPr lang="en-AU" u="sng" dirty="0" smtClean="0">
                <a:hlinkClick r:id="rId2"/>
              </a:rPr>
              <a:t>https</a:t>
            </a:r>
            <a:r>
              <a:rPr lang="en-AU" u="sng" dirty="0">
                <a:hlinkClick r:id="rId2"/>
              </a:rPr>
              <a:t>://www.youtube.com/watch?v=BNXSnSk8h7Q</a:t>
            </a:r>
            <a:endParaRPr lang="en-AU" dirty="0"/>
          </a:p>
          <a:p>
            <a:endParaRPr lang="en-AU" dirty="0"/>
          </a:p>
        </p:txBody>
      </p:sp>
    </p:spTree>
    <p:extLst>
      <p:ext uri="{BB962C8B-B14F-4D97-AF65-F5344CB8AC3E}">
        <p14:creationId xmlns:p14="http://schemas.microsoft.com/office/powerpoint/2010/main" val="413639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65938"/>
          </a:xfrm>
        </p:spPr>
        <p:txBody>
          <a:bodyPr/>
          <a:lstStyle/>
          <a:p>
            <a:r>
              <a:rPr lang="en-AU" dirty="0" smtClean="0"/>
              <a:t>Maslow said…</a:t>
            </a:r>
            <a:endParaRPr lang="en-AU" dirty="0"/>
          </a:p>
        </p:txBody>
      </p:sp>
      <p:sp>
        <p:nvSpPr>
          <p:cNvPr id="4" name="Rectangle 1"/>
          <p:cNvSpPr>
            <a:spLocks noGrp="1" noChangeArrowheads="1"/>
          </p:cNvSpPr>
          <p:nvPr>
            <p:ph idx="1"/>
          </p:nvPr>
        </p:nvSpPr>
        <p:spPr bwMode="auto">
          <a:xfrm>
            <a:off x="2107095" y="1783525"/>
            <a:ext cx="7977809"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514721"/>
                </a:solidFill>
                <a:effectLst/>
                <a:latin typeface="Gill Sans"/>
              </a:rPr>
              <a:t>'It is quite true that man lives by bread alone — when there is only bread. But what happens to man’s desires when there is plenty of bread and when his belly is chronically filled?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514721"/>
                </a:solidFill>
                <a:effectLst/>
                <a:latin typeface="Gill Sans"/>
              </a:rPr>
              <a:t>At once other (and “higher”) needs emerge and these, rather than physiological hungers, dominate the organism. And when these in turn are satisfied, again new (and still “higher”) needs emerge and so on. This is what we mean by saying that the basic human needs are organized into a hierarchy of relative prepotency' (Maslow, 1943, p. 375).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514721"/>
              </a:solidFill>
              <a:effectLst/>
              <a:latin typeface="Gill Sans"/>
            </a:endParaRPr>
          </a:p>
          <a:p>
            <a:r>
              <a:rPr lang="en-AU" sz="2000" dirty="0"/>
              <a:t>Abraham Maslow Theory - Abraham Maslow Hierarchy Needs</a:t>
            </a:r>
            <a:endParaRPr lang="en-AU" sz="2000" b="1" dirty="0"/>
          </a:p>
          <a:p>
            <a:pPr marL="0" indent="0">
              <a:buNone/>
            </a:pPr>
            <a:r>
              <a:rPr lang="en-AU" sz="2000" u="sng" dirty="0">
                <a:hlinkClick r:id="rId2"/>
              </a:rPr>
              <a:t>https://www.youtube.com/watch?v=D0BXnTSHtIo</a:t>
            </a:r>
            <a:endParaRPr lang="en-AU"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9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Applying the theory</a:t>
            </a:r>
            <a:endParaRPr lang="en-AU" dirty="0"/>
          </a:p>
        </p:txBody>
      </p:sp>
      <p:sp>
        <p:nvSpPr>
          <p:cNvPr id="3" name="Content Placeholder 2"/>
          <p:cNvSpPr>
            <a:spLocks noGrp="1"/>
          </p:cNvSpPr>
          <p:nvPr>
            <p:ph idx="1"/>
          </p:nvPr>
        </p:nvSpPr>
        <p:spPr/>
        <p:txBody>
          <a:bodyPr/>
          <a:lstStyle/>
          <a:p>
            <a:endParaRPr lang="en-AU" dirty="0" smtClean="0"/>
          </a:p>
          <a:p>
            <a:r>
              <a:rPr lang="en-AU" dirty="0" smtClean="0"/>
              <a:t>Hierarchy </a:t>
            </a:r>
            <a:r>
              <a:rPr lang="en-AU" dirty="0"/>
              <a:t>of Needs in </a:t>
            </a:r>
            <a:r>
              <a:rPr lang="en-AU" dirty="0" smtClean="0"/>
              <a:t>Ratatouille </a:t>
            </a:r>
            <a:r>
              <a:rPr lang="en-AU" u="sng" dirty="0" smtClean="0">
                <a:hlinkClick r:id="rId2"/>
              </a:rPr>
              <a:t>https</a:t>
            </a:r>
            <a:r>
              <a:rPr lang="en-AU" u="sng" dirty="0">
                <a:hlinkClick r:id="rId2"/>
              </a:rPr>
              <a:t>://</a:t>
            </a:r>
            <a:r>
              <a:rPr lang="en-AU" u="sng" dirty="0" smtClean="0">
                <a:hlinkClick r:id="rId2"/>
              </a:rPr>
              <a:t>www.youtube.com/watch?v=tzQ9vrvTAtk</a:t>
            </a:r>
            <a:endParaRPr lang="en-AU" dirty="0" smtClean="0"/>
          </a:p>
        </p:txBody>
      </p:sp>
    </p:spTree>
    <p:extLst>
      <p:ext uri="{BB962C8B-B14F-4D97-AF65-F5344CB8AC3E}">
        <p14:creationId xmlns:p14="http://schemas.microsoft.com/office/powerpoint/2010/main" val="444343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863</TotalTime>
  <Words>204</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Gill Sans</vt:lpstr>
      <vt:lpstr>Organic</vt:lpstr>
      <vt:lpstr>Maslow’s Hierarchy of Needs</vt:lpstr>
      <vt:lpstr>What motivates people?</vt:lpstr>
      <vt:lpstr>The Needs</vt:lpstr>
      <vt:lpstr>The Pyramid</vt:lpstr>
      <vt:lpstr>Why the idea is a hierarchy</vt:lpstr>
      <vt:lpstr>Maslow said…</vt:lpstr>
      <vt:lpstr>Applying the theory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Maslow’s Hierarchy of Needs</dc:title>
  <dc:creator>Karen Simpkin</dc:creator>
  <cp:lastModifiedBy>Tony Haintz</cp:lastModifiedBy>
  <cp:revision>6</cp:revision>
  <dcterms:created xsi:type="dcterms:W3CDTF">2014-04-28T09:58:48Z</dcterms:created>
  <dcterms:modified xsi:type="dcterms:W3CDTF">2015-04-22T04:42:03Z</dcterms:modified>
</cp:coreProperties>
</file>